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3" r:id="rId2"/>
    <p:sldId id="259" r:id="rId3"/>
    <p:sldId id="265" r:id="rId4"/>
    <p:sldId id="262" r:id="rId5"/>
    <p:sldId id="263" r:id="rId6"/>
    <p:sldId id="294" r:id="rId7"/>
    <p:sldId id="295" r:id="rId8"/>
    <p:sldId id="296" r:id="rId9"/>
    <p:sldId id="297" r:id="rId10"/>
    <p:sldId id="298" r:id="rId11"/>
    <p:sldId id="299" r:id="rId12"/>
    <p:sldId id="266" r:id="rId13"/>
    <p:sldId id="272" r:id="rId14"/>
    <p:sldId id="300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05"/>
    <p:restoredTop sz="92836"/>
  </p:normalViewPr>
  <p:slideViewPr>
    <p:cSldViewPr snapToGrid="0" snapToObjects="1">
      <p:cViewPr varScale="1">
        <p:scale>
          <a:sx n="111" d="100"/>
          <a:sy n="111" d="100"/>
        </p:scale>
        <p:origin x="20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4.png>
</file>

<file path=ppt/media/image5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31.08.2023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657424"/>
            <a:ext cx="9144000" cy="2195730"/>
          </a:xfrm>
        </p:spPr>
        <p:txBody>
          <a:bodyPr>
            <a:noAutofit/>
          </a:bodyPr>
          <a:lstStyle/>
          <a:p>
            <a:r>
              <a:rPr lang="ru-RU" sz="4000" dirty="0"/>
              <a:t>Интеллектуальные системы </a:t>
            </a:r>
            <a:br>
              <a:rPr lang="ru-RU" sz="4000" dirty="0"/>
            </a:br>
            <a:r>
              <a:rPr lang="ru-RU" sz="4000" dirty="0"/>
              <a:t>и технологии</a:t>
            </a:r>
            <a:br>
              <a:rPr lang="ru-RU" sz="4000" dirty="0"/>
            </a:br>
            <a:r>
              <a:rPr lang="ru-RU" sz="4000" dirty="0"/>
              <a:t>(практика)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24829" y="4470400"/>
            <a:ext cx="7694342" cy="2387600"/>
          </a:xfrm>
        </p:spPr>
        <p:txBody>
          <a:bodyPr>
            <a:normAutofit/>
          </a:bodyPr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ru-RU" dirty="0"/>
              <a:t>доктор технических наук, профессор кафедры КБ-9,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ru-RU" dirty="0"/>
                  <a:t>Центральность вершины 𝑖 зависит от центральностей соседей вершины 𝑖.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ru-RU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ru-RU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𝐴𝑥</m:t>
                      </m:r>
                    </m:oMath>
                  </m:oMathPara>
                </a14:m>
                <a:endParaRPr lang="ru-RU" dirty="0"/>
              </a:p>
              <a:p>
                <a:r>
                  <a:rPr lang="ru-RU" dirty="0"/>
                  <a:t>Выбирается собственный вектор, соответствующий максимальному собственному значению. </a:t>
                </a:r>
              </a:p>
              <a:p>
                <a:r>
                  <a:rPr lang="ru-RU" dirty="0"/>
                  <a:t>Данная центральность учитывает дальние взаимодействия. </a:t>
                </a:r>
              </a:p>
              <a:p>
                <a:r>
                  <a:rPr lang="ru-RU" dirty="0"/>
                  <a:t>Наиболее центральными считаются вершины, которые сами указывают на сильные вершины. 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86" t="-194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2068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85B1D0-BC23-CE44-9062-A18E6311B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14" y="2289878"/>
            <a:ext cx="7779211" cy="296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24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ru-RU" dirty="0"/>
              <a:t>Задача № 2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95423"/>
            <a:ext cx="7886700" cy="4926707"/>
          </a:xfrm>
        </p:spPr>
        <p:txBody>
          <a:bodyPr/>
          <a:lstStyle/>
          <a:p>
            <a:r>
              <a:rPr lang="ru-RU" dirty="0"/>
              <a:t>Давайте соберем информацию о друзьях и друзьях друзей из </a:t>
            </a:r>
            <a:r>
              <a:rPr lang="en-US" dirty="0"/>
              <a:t>VK</a:t>
            </a:r>
            <a:r>
              <a:rPr lang="ru-RU" dirty="0"/>
              <a:t> для членов Вашей группы</a:t>
            </a:r>
          </a:p>
          <a:p>
            <a:r>
              <a:rPr lang="ru-RU" dirty="0"/>
              <a:t>Оценить центральность: по посредничеству, по близости, собственного вектора (только для членов Вашей группы)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663" y="3599726"/>
            <a:ext cx="2922608" cy="292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№ 3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Реализовать модель Шеллинга (модель расовой сегрегации)</a:t>
            </a:r>
          </a:p>
          <a:p>
            <a:r>
              <a:rPr lang="ru-RU" dirty="0"/>
              <a:t>Дан квадрат </a:t>
            </a:r>
            <a:r>
              <a:rPr lang="en-US" dirty="0"/>
              <a:t>n x n</a:t>
            </a:r>
            <a:r>
              <a:rPr lang="ru-RU" dirty="0"/>
              <a:t>. 45</a:t>
            </a:r>
            <a:r>
              <a:rPr lang="en-US" dirty="0"/>
              <a:t>% </a:t>
            </a:r>
            <a:r>
              <a:rPr lang="ru-RU" dirty="0"/>
              <a:t>клеток синие, 45</a:t>
            </a:r>
            <a:r>
              <a:rPr lang="en-US" dirty="0"/>
              <a:t>% </a:t>
            </a:r>
            <a:r>
              <a:rPr lang="ru-RU" dirty="0"/>
              <a:t>клеток красные, 10</a:t>
            </a:r>
            <a:r>
              <a:rPr lang="en-US" dirty="0"/>
              <a:t>% </a:t>
            </a:r>
            <a:r>
              <a:rPr lang="ru-RU" dirty="0"/>
              <a:t>клеток пустые. Начальное заполнение в случайном порядке.</a:t>
            </a:r>
          </a:p>
          <a:p>
            <a:r>
              <a:rPr lang="ru-RU" dirty="0"/>
              <a:t>Клетка «счастлива» если у нее 2 или более соседа одного с ней цвета. Соседи – это 8 клеток вокруг данной.</a:t>
            </a:r>
          </a:p>
          <a:p>
            <a:r>
              <a:rPr lang="ru-RU" dirty="0"/>
              <a:t>Моделирование: выбрать случайным образом «несчастную» клетку и переместить ее в случайно выбранную пустую клетку.</a:t>
            </a:r>
          </a:p>
          <a:p>
            <a:r>
              <a:rPr lang="ru-RU" dirty="0"/>
              <a:t>Вывести квадраты через данное некоторое количество шагов иллюстрирующее расовую сегрегацию.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CB1440-C559-A441-8400-6DFF9B30F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Дополнительное задание №4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3EE336-0037-E946-BDDE-21B19917E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Научить агента играть в крестики-нолики</a:t>
            </a:r>
          </a:p>
          <a:p>
            <a:r>
              <a:rPr lang="ru-RU" dirty="0"/>
              <a:t>Агент должен учиться используя методы машинного обучения с подкреплением</a:t>
            </a:r>
          </a:p>
          <a:p>
            <a:r>
              <a:rPr lang="ru-RU" dirty="0"/>
              <a:t>Обучающийся агент должен играть с агентом работающим случайно и/или по простейшим фиксированным правилам</a:t>
            </a:r>
          </a:p>
          <a:p>
            <a:r>
              <a:rPr lang="ru-RU" dirty="0"/>
              <a:t>Построить кривую зависимости награды(ось ординат) от кол-ва шагов обучения (ось абсцисс)</a:t>
            </a:r>
          </a:p>
        </p:txBody>
      </p:sp>
    </p:spTree>
    <p:extLst>
      <p:ext uri="{BB962C8B-B14F-4D97-AF65-F5344CB8AC3E}">
        <p14:creationId xmlns:p14="http://schemas.microsoft.com/office/powerpoint/2010/main" val="2371348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</a:t>
            </a:r>
            <a:endParaRPr lang="ru-RU" dirty="0"/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pPr marL="0" indent="0">
              <a:buNone/>
            </a:pPr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ru-RU" dirty="0"/>
              <a:t>Дзен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А если результат равный?</a:t>
            </a:r>
          </a:p>
          <a:p>
            <a:endParaRPr lang="ru-RU" dirty="0"/>
          </a:p>
          <a:p>
            <a:r>
              <a:rPr lang="ru-RU" dirty="0"/>
              <a:t>Для целей обучения именно программированию не используем </a:t>
            </a:r>
            <a:r>
              <a:rPr lang="en" b="1" dirty="0" err="1"/>
              <a:t>Scikit</a:t>
            </a:r>
            <a:r>
              <a:rPr lang="en" dirty="0"/>
              <a:t>-</a:t>
            </a:r>
            <a:r>
              <a:rPr lang="en" b="1" dirty="0"/>
              <a:t>learn</a:t>
            </a:r>
            <a:r>
              <a:rPr lang="ru-RU" b="1" dirty="0"/>
              <a:t> </a:t>
            </a:r>
            <a:r>
              <a:rPr lang="ru-RU" dirty="0"/>
              <a:t>или аналоги, хотя можно использовать для сравнения…</a:t>
            </a:r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№ 1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Что Вы пьете по утрам? Чай или Кофе? Научите ИИ прогнозировать утренний напиток методом </a:t>
            </a:r>
            <a:r>
              <a:rPr lang="en-US" dirty="0"/>
              <a:t>k </a:t>
            </a:r>
            <a:r>
              <a:rPr lang="ru-RU" dirty="0"/>
              <a:t>ближайших соседей. 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pPr lvl="1"/>
            <a:r>
              <a:rPr lang="en-US" dirty="0"/>
              <a:t>Code review </a:t>
            </a:r>
            <a:r>
              <a:rPr lang="ru-RU" dirty="0"/>
              <a:t>чужой бригадой. 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87276A-1123-0F4E-B333-0401B6935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в графе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9D8F99-F50F-7840-904B-39C299F6B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800" dirty="0">
                <a:effectLst/>
              </a:rPr>
              <a:t>Центральность вершин в графе – это вектор, сопоставляющей каждой вершине графа некоторое число (индекс). </a:t>
            </a:r>
          </a:p>
          <a:p>
            <a:endParaRPr lang="ru-RU" sz="1800" dirty="0"/>
          </a:p>
          <a:p>
            <a:pPr marL="0" indent="0">
              <a:buNone/>
            </a:pPr>
            <a:r>
              <a:rPr lang="ru-RU" sz="1800" dirty="0">
                <a:effectLst/>
              </a:rPr>
              <a:t>Наиболее распространенные индексы: </a:t>
            </a:r>
            <a:endParaRPr lang="ru-RU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Степенная центральность (</a:t>
            </a:r>
            <a:r>
              <a:rPr lang="en-US" sz="1800" dirty="0">
                <a:effectLst/>
              </a:rPr>
              <a:t>degree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близости (</a:t>
            </a:r>
            <a:r>
              <a:rPr lang="en-US" sz="1800" dirty="0">
                <a:effectLst/>
              </a:rPr>
              <a:t>closeness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посредничеству (</a:t>
            </a:r>
            <a:r>
              <a:rPr lang="en-US" sz="1800" dirty="0" err="1">
                <a:effectLst/>
              </a:rPr>
              <a:t>betweenneess</a:t>
            </a:r>
            <a:r>
              <a:rPr lang="en-US" sz="1800" dirty="0">
                <a:effectLst/>
              </a:rPr>
              <a:t>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собственному вектору (</a:t>
            </a:r>
            <a:r>
              <a:rPr lang="en-US" sz="1800" dirty="0">
                <a:effectLst/>
              </a:rPr>
              <a:t>eigenvector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</a:t>
            </a:r>
            <a:r>
              <a:rPr lang="en-US" sz="1800" dirty="0">
                <a:effectLst/>
              </a:rPr>
              <a:t>PageRank. </a:t>
            </a:r>
          </a:p>
          <a:p>
            <a:endParaRPr lang="ru-RU" sz="1800" dirty="0"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0918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2ED01-F77A-9148-B1BB-6206926B2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близости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находящаяся ближе всех к другим вершинам сети, является наиболее центральной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ru-RU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ru-RU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r>
                  <a:rPr lang="ru-R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ru-RU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f>
                          <m:f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den>
                        </m:f>
                      </m:e>
                    </m:nary>
                  </m:oMath>
                </a14:m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08" t="-2326" b="-156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5665AB-100D-0045-8B33-712CB9C59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445" y="2807494"/>
            <a:ext cx="50927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76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через которую проходит наибольшее число кратчайших путей, является наиболее центральной.</a:t>
                </a:r>
              </a:p>
              <a:p>
                <a:pPr marL="0" indent="0">
                  <a:buNone/>
                </a:pPr>
                <a:r>
                  <a:rPr lang="ru-RU" dirty="0"/>
                  <a:t> 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47" t="-2035" r="-643" b="-398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59973D-FB52-8545-87F4-B1D81C03D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929" y="2871959"/>
            <a:ext cx="6448304" cy="188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25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F21F47-EACA-914D-8619-45F4A6284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27097"/>
            <a:ext cx="7763792" cy="225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2508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1214</TotalTime>
  <Words>640</Words>
  <Application>Microsoft Macintosh PowerPoint</Application>
  <PresentationFormat>Экран (4:3)</PresentationFormat>
  <Paragraphs>101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Тема Office</vt:lpstr>
      <vt:lpstr>Интеллектуальные системы  и технологии (практика)</vt:lpstr>
      <vt:lpstr>Источники</vt:lpstr>
      <vt:lpstr>Дзен Python</vt:lpstr>
      <vt:lpstr> Метод k ближайших соседей</vt:lpstr>
      <vt:lpstr>Задача № 1</vt:lpstr>
      <vt:lpstr>Центральность в графе</vt:lpstr>
      <vt:lpstr>Центральность по близости</vt:lpstr>
      <vt:lpstr>Центральность по посредничеству</vt:lpstr>
      <vt:lpstr>Центральность по посредничеству</vt:lpstr>
      <vt:lpstr>Центральность по собственному значению</vt:lpstr>
      <vt:lpstr>Центральность по собственному значению</vt:lpstr>
      <vt:lpstr>Задача № 2</vt:lpstr>
      <vt:lpstr>Задача № 3</vt:lpstr>
      <vt:lpstr>Дополнительное задание №4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76</cp:revision>
  <cp:lastPrinted>2022-10-04T21:12:29Z</cp:lastPrinted>
  <dcterms:created xsi:type="dcterms:W3CDTF">2019-09-06T18:00:12Z</dcterms:created>
  <dcterms:modified xsi:type="dcterms:W3CDTF">2023-08-31T19:00:02Z</dcterms:modified>
</cp:coreProperties>
</file>

<file path=docProps/thumbnail.jpeg>
</file>